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82" r:id="rId19"/>
    <p:sldId id="284" r:id="rId20"/>
    <p:sldId id="272" r:id="rId21"/>
    <p:sldId id="273" r:id="rId22"/>
    <p:sldId id="277" r:id="rId23"/>
    <p:sldId id="278" r:id="rId24"/>
    <p:sldId id="285" r:id="rId25"/>
    <p:sldId id="274" r:id="rId26"/>
    <p:sldId id="275" r:id="rId27"/>
    <p:sldId id="276" r:id="rId28"/>
    <p:sldId id="279" r:id="rId29"/>
    <p:sldId id="280" r:id="rId30"/>
    <p:sldId id="281" r:id="rId31"/>
    <p:sldId id="286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FFFB"/>
    <a:srgbClr val="0F40CB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034B9-5EB3-4230-958F-51166A1623B9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FDB9A-B534-41E1-A5E0-9C5D7A231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01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D874-145A-4DE6-B8AF-A05FEC5637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20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11A0-A8EA-41CD-B3B0-F95F111573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BB15-C706-4A80-854F-41FA55D654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35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F35E-7BAF-4A1D-B113-4B67DA87B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5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9120-C57D-4B40-B95B-2A3DBB8F6B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96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DD60-97CD-42E6-93D1-172776259E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2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986A-8732-41DA-AF08-C23D8406D9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54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C52E-8A2A-4235-BDFF-887F7747EA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0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E99F6C6-CC2B-48AC-888E-D68B4A26B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A282271-40ED-4BC0-BDB3-F2855F4E7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2244F8E-1BB6-40AA-B180-22319B6B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45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C9AE-525D-406D-9092-6F47B2A6AC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59D3-A526-43C3-965B-7748C9E756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4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Formation AEEL - 2020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www.apnealp.fr Philippe Péan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F01BA-B0D3-4034-944F-140A305F2C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39981"/>
            <a:ext cx="89986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Apnéiste Expert en Eau Libre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5BF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L’apnée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5BF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    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rgbClr val="5BF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		profondeur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506102-6BC2-4D6E-8155-1BD0EE45B8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691B1F5-A076-400B-9334-270C9E081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754731-7A64-4A92-BF27-9C7117896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D6A1AF1D-AA7A-44BF-9D99-19A5E994E2F6}"/>
              </a:ext>
            </a:extLst>
          </p:cNvPr>
          <p:cNvSpPr txBox="1"/>
          <p:nvPr/>
        </p:nvSpPr>
        <p:spPr>
          <a:xfrm>
            <a:off x="5364088" y="3941059"/>
            <a:ext cx="3383608" cy="523220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Version 2 – Avril 2020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17A0D1-6E1D-414F-A41F-2618FDED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8" y="2996952"/>
            <a:ext cx="3968480" cy="2976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57200" y="332656"/>
            <a:ext cx="7704137" cy="575542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e. Les facteurs de performance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Bonne aptitude à la compensation : travail complémentaire possible à sec. ( Gymnastique tubaire, . . .)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Adaptation de l’apnée aux conditions : savoir déterminer quels paramètres nous influencent personnellement (Connaissance de soi) , et adapter ses descentes en fonction.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	-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Extérieurs :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 Température, visibilité, houle, matériel de 	pratique (nouveau? ) , autres apnéistes (binômes, personnes 		sous sa responsabilité ) , 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	-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Personnels :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 Etat de santé, motivation, variations de poids 	(lestage), forces ou lacunes techniques . . 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Prise d’air optimale, pour favoriser la compensation et l’apnée en elle-même. Travail ventilatoire, Pranayama. . 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00DE47-C567-47F2-BA3D-F2861DA684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0E44B6F-0444-40A2-B235-8D0E5F0F4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79A4FA9-3401-4690-A7F8-D64F29DD1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2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8312" y="1889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2) Disciplines assistées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468312" y="1150499"/>
            <a:ext cx="7704137" cy="2677656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a. Le poids variable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Descente avec l’aide d’un lest (gueuse possible)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Remontée par tractage sur le câble et/ou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palmage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/ondulations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Abréviation : </a:t>
            </a:r>
            <a:r>
              <a:rPr lang="fr-FR" sz="2800" dirty="0">
                <a:solidFill>
                  <a:srgbClr val="FFFF00"/>
                </a:solidFill>
                <a:latin typeface="Calibri" pitchFamily="34" charset="0"/>
                <a:cs typeface="+mn-cs"/>
              </a:rPr>
              <a:t>VWT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( Variable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Weight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)</a:t>
            </a: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9218" name="Picture 2" descr="http://apnealp.fr/gal/cache/2008_I_%2B27%2BSeptembre%2B-%2BCIPA%2BNice_Gueuse_p_0003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34942"/>
            <a:ext cx="29778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B296E44-2EAD-4D12-9530-5158CE6F35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48D9641-A324-469A-9B12-6F78FDB14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43D691C-F85A-4CDD-A42C-94A2317F0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8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181588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Records actuels : (04 / 2020)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Stavros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</a:rPr>
              <a:t>Kastrinakis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 : 142m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(vs 2012 +4)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Nanja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Van Den Broek : 130m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(vs 2012 +4)</a:t>
            </a: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8194" name="Picture 2" descr="http://ngadventure.typepad.com/.a/6a00e55031d3a38834013488e4af41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28622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01DF01-C029-4567-8842-4F2E8CD3D0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32F5437-33F9-4CA1-9E63-E8304A628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DD8D304-D0C8-4CBF-8904-8B5663F55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9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449573" y="476672"/>
            <a:ext cx="7704137" cy="2677656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b. Le No-</a:t>
            </a:r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Limit</a:t>
            </a:r>
            <a:endParaRPr lang="fr-FR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Descente avec l’aide d’une gueuse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Remontée par la gueuse ( gonflement ballon ou largage lest + flotteurs 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Abréviation : </a:t>
            </a:r>
            <a:r>
              <a:rPr lang="fr-FR" sz="2800" dirty="0">
                <a:solidFill>
                  <a:srgbClr val="FFFF00"/>
                </a:solidFill>
                <a:latin typeface="Calibri" pitchFamily="34" charset="0"/>
                <a:cs typeface="+mn-cs"/>
              </a:rPr>
              <a:t>NLT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( No-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Limit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)</a:t>
            </a: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1266" name="Picture 2" descr="http://apnealp.fr/gal/cache/2008_G_%2B24%252625%2BMai%2B-%2BMarseille_Gueuse_p_0013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07" y="4005064"/>
            <a:ext cx="2839711" cy="19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pnealp.fr/gal/cache/2008_G_%2B24%252625%2BMai%2B-%2BMarseille_Gueuse_p_0009.jpg.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8" y="4005064"/>
            <a:ext cx="2839712" cy="19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pnealp.fr/gal/cache/2008_I_%2B27%2BSeptembre%2B-%2BCIPA%2BNice_Gueuse_p_0009.jpg.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6460" y="4302521"/>
            <a:ext cx="1991349" cy="13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3956D49-7AEB-44A0-A25B-6EF5FE473C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D558499-7F5F-489F-A70F-AD38D42BD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75FC20B-5F6E-4E77-9E1B-F28BA1A71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7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181588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Records actuels : (04 / 2020)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Herbert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</a:rPr>
              <a:t>Nitsch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 : 214m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(vs 2012 = 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Tanya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Streeter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: 160m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(vs 2012 = )</a:t>
            </a: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6" y="4846447"/>
            <a:ext cx="2832473" cy="12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36" y="2420888"/>
            <a:ext cx="1929147" cy="28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456886" cy="36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2" y="2420887"/>
            <a:ext cx="1482100" cy="228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8BE7D8-F714-4D67-A9FC-3F02E48CFB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37A03E7-5AD0-4908-88D5-360EF5EE5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F682D45-6DE5-497B-B8ED-B9027C367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483209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d. La gueuse comme outil de progression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La gueuse permet de s’aventurer dans l’inconnu, car elle supprime l’effort physique (et donc de la consommation d’O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2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) durant l’apnée.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  <a:sym typeface="Wingdings" pitchFamily="2" charset="2"/>
              </a:rPr>
              <a:t> Possibilité de confirmer l’aisance à une profondeur avant d’y retourner par ses propres moyens. </a:t>
            </a: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La position « tête en haut » peut favoriser le travail sur la compensation.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Le contrôle (via le frein) de la vitesse de descente peut assister un apnéiste pour résoudre un problème de compensation dans une zone précise. ( même dans les très faibles profondeurs 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67ADE0-ADE2-4342-ADA3-A13BD202E4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FC94649-B596-4EB4-B6D8-75F864C2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A48BCEF-D2BC-4D9C-BF62-C4FE751A2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0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8312" y="1889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3) La physio profonde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581024" y="1628800"/>
            <a:ext cx="7704137" cy="3847207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a. Zone des 30m &amp; Bloodshift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Des phénomènes physiologiques nouveaux apparaissent vers 30m de profondeur.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 mesure que la profondeur augmente, la pression augmente et le volume pulmonaire diminue jusqu’à ce que permet la cage thoracique à son maximum de fermeture.  = Volume résiduel (</a:t>
            </a:r>
            <a:r>
              <a:rPr lang="fr-FR" sz="24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Vr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) atteint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D00D624-105A-4D55-AEEE-7ACE314E0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671FD37-F6CE-4346-841F-E6B22EA2B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A7056CC-FF37-4EA1-AE0F-FC7E0C331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5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612952" y="779228"/>
            <a:ext cx="7704137" cy="2539157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a. Zone des 30m &amp; Bloodshift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De façon progressive avant cette limite, et de façon prépondérante après, le bloodshift se manifeste : afflux sanguin vers les capillaires pour continuer à compenser la dépression = diminuer le volume d’air dans les poumons, car d’après Dalton PV = cste. </a:t>
            </a: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D00D624-105A-4D55-AEEE-7ACE314E0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671FD37-F6CE-4346-841F-E6B22EA2B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A7056CC-FF37-4EA1-AE0F-FC7E0C331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9E892FA-9555-48A1-ACE7-C9401BBF2013}"/>
              </a:ext>
            </a:extLst>
          </p:cNvPr>
          <p:cNvCxnSpPr/>
          <p:nvPr/>
        </p:nvCxnSpPr>
        <p:spPr>
          <a:xfrm>
            <a:off x="581024" y="6033832"/>
            <a:ext cx="795141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E8D76949-C40A-4639-82FD-3B17EC87E1A0}"/>
              </a:ext>
            </a:extLst>
          </p:cNvPr>
          <p:cNvSpPr txBox="1"/>
          <p:nvPr/>
        </p:nvSpPr>
        <p:spPr>
          <a:xfrm>
            <a:off x="5180240" y="603383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Augmentation de la profondeur</a:t>
            </a:r>
          </a:p>
        </p:txBody>
      </p:sp>
      <p:sp>
        <p:nvSpPr>
          <p:cNvPr id="8" name="Trapèze 7">
            <a:extLst>
              <a:ext uri="{FF2B5EF4-FFF2-40B4-BE49-F238E27FC236}">
                <a16:creationId xmlns:a16="http://schemas.microsoft.com/office/drawing/2014/main" id="{D207B31C-C444-469D-A878-1D8830F34316}"/>
              </a:ext>
            </a:extLst>
          </p:cNvPr>
          <p:cNvSpPr/>
          <p:nvPr/>
        </p:nvSpPr>
        <p:spPr>
          <a:xfrm>
            <a:off x="1050496" y="4327632"/>
            <a:ext cx="1728192" cy="1368144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56C7F5E0-247A-4E7A-81C9-2737618DA9BB}"/>
              </a:ext>
            </a:extLst>
          </p:cNvPr>
          <p:cNvSpPr/>
          <p:nvPr/>
        </p:nvSpPr>
        <p:spPr>
          <a:xfrm>
            <a:off x="1967144" y="4531143"/>
            <a:ext cx="648072" cy="102063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CDEA98B7-212A-4EDD-B409-9C6D89949106}"/>
              </a:ext>
            </a:extLst>
          </p:cNvPr>
          <p:cNvSpPr/>
          <p:nvPr/>
        </p:nvSpPr>
        <p:spPr>
          <a:xfrm flipH="1">
            <a:off x="1198720" y="4531143"/>
            <a:ext cx="648072" cy="102063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rapèze 13">
            <a:extLst>
              <a:ext uri="{FF2B5EF4-FFF2-40B4-BE49-F238E27FC236}">
                <a16:creationId xmlns:a16="http://schemas.microsoft.com/office/drawing/2014/main" id="{5285CC76-AD5E-4B3D-84CF-9425EAB71658}"/>
              </a:ext>
            </a:extLst>
          </p:cNvPr>
          <p:cNvSpPr/>
          <p:nvPr/>
        </p:nvSpPr>
        <p:spPr>
          <a:xfrm>
            <a:off x="4007032" y="4296727"/>
            <a:ext cx="1296144" cy="1368144"/>
          </a:xfrm>
          <a:prstGeom prst="trapezoid">
            <a:avLst>
              <a:gd name="adj" fmla="val 4104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7D64A0B5-E78D-4E8D-85CA-620EB2323D38}"/>
              </a:ext>
            </a:extLst>
          </p:cNvPr>
          <p:cNvSpPr/>
          <p:nvPr/>
        </p:nvSpPr>
        <p:spPr>
          <a:xfrm>
            <a:off x="4711844" y="4809936"/>
            <a:ext cx="432048" cy="74495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930EB505-AF77-4052-A5FC-470F5AD9B4E2}"/>
              </a:ext>
            </a:extLst>
          </p:cNvPr>
          <p:cNvSpPr/>
          <p:nvPr/>
        </p:nvSpPr>
        <p:spPr>
          <a:xfrm flipH="1">
            <a:off x="4151048" y="4809936"/>
            <a:ext cx="432048" cy="74495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rapèze 16">
            <a:extLst>
              <a:ext uri="{FF2B5EF4-FFF2-40B4-BE49-F238E27FC236}">
                <a16:creationId xmlns:a16="http://schemas.microsoft.com/office/drawing/2014/main" id="{F0EDD82E-DF44-4DC1-8C26-9AFF785D39E7}"/>
              </a:ext>
            </a:extLst>
          </p:cNvPr>
          <p:cNvSpPr/>
          <p:nvPr/>
        </p:nvSpPr>
        <p:spPr>
          <a:xfrm>
            <a:off x="6553200" y="4327631"/>
            <a:ext cx="1296144" cy="1368144"/>
          </a:xfrm>
          <a:prstGeom prst="trapezoid">
            <a:avLst>
              <a:gd name="adj" fmla="val 4104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854102FE-3B7B-4F76-B356-79847F4859C4}"/>
              </a:ext>
            </a:extLst>
          </p:cNvPr>
          <p:cNvSpPr/>
          <p:nvPr/>
        </p:nvSpPr>
        <p:spPr>
          <a:xfrm>
            <a:off x="7258012" y="4831679"/>
            <a:ext cx="432048" cy="74495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D7B44D9B-4C70-46DE-903C-BFA091A24F53}"/>
              </a:ext>
            </a:extLst>
          </p:cNvPr>
          <p:cNvSpPr/>
          <p:nvPr/>
        </p:nvSpPr>
        <p:spPr>
          <a:xfrm flipH="1">
            <a:off x="6697216" y="4831679"/>
            <a:ext cx="432048" cy="74495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192CBBC-ED10-460B-8A93-EC86231BA5C1}"/>
              </a:ext>
            </a:extLst>
          </p:cNvPr>
          <p:cNvCxnSpPr>
            <a:cxnSpLocks/>
          </p:cNvCxnSpPr>
          <p:nvPr/>
        </p:nvCxnSpPr>
        <p:spPr>
          <a:xfrm flipH="1">
            <a:off x="1630768" y="4687658"/>
            <a:ext cx="160908" cy="432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FF22273-0965-4784-8228-6E279EBBE05A}"/>
              </a:ext>
            </a:extLst>
          </p:cNvPr>
          <p:cNvCxnSpPr>
            <a:cxnSpLocks/>
          </p:cNvCxnSpPr>
          <p:nvPr/>
        </p:nvCxnSpPr>
        <p:spPr>
          <a:xfrm flipH="1">
            <a:off x="1414744" y="5115429"/>
            <a:ext cx="216024" cy="226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9E0D0BB-2C40-40BA-98AE-CA5FD4151971}"/>
              </a:ext>
            </a:extLst>
          </p:cNvPr>
          <p:cNvCxnSpPr>
            <a:cxnSpLocks/>
          </p:cNvCxnSpPr>
          <p:nvPr/>
        </p:nvCxnSpPr>
        <p:spPr>
          <a:xfrm>
            <a:off x="1630768" y="5119711"/>
            <a:ext cx="4783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71E25D5-4C9F-43A5-8A1B-7BE7A858AC08}"/>
              </a:ext>
            </a:extLst>
          </p:cNvPr>
          <p:cNvCxnSpPr>
            <a:cxnSpLocks/>
          </p:cNvCxnSpPr>
          <p:nvPr/>
        </p:nvCxnSpPr>
        <p:spPr>
          <a:xfrm>
            <a:off x="2007700" y="4697999"/>
            <a:ext cx="160908" cy="432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C3AC5D6-7C22-4FB7-81E7-F4CBEF0D2567}"/>
              </a:ext>
            </a:extLst>
          </p:cNvPr>
          <p:cNvCxnSpPr>
            <a:cxnSpLocks/>
          </p:cNvCxnSpPr>
          <p:nvPr/>
        </p:nvCxnSpPr>
        <p:spPr>
          <a:xfrm>
            <a:off x="2170828" y="5130052"/>
            <a:ext cx="216024" cy="226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18861B1-5B16-443F-ABC6-4788210A417E}"/>
              </a:ext>
            </a:extLst>
          </p:cNvPr>
          <p:cNvCxnSpPr>
            <a:cxnSpLocks/>
          </p:cNvCxnSpPr>
          <p:nvPr/>
        </p:nvCxnSpPr>
        <p:spPr>
          <a:xfrm flipH="1">
            <a:off x="2120105" y="5119711"/>
            <a:ext cx="4783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6A63A77-E76B-4784-BB8A-0F1A128C3376}"/>
              </a:ext>
            </a:extLst>
          </p:cNvPr>
          <p:cNvCxnSpPr>
            <a:cxnSpLocks/>
          </p:cNvCxnSpPr>
          <p:nvPr/>
        </p:nvCxnSpPr>
        <p:spPr>
          <a:xfrm flipH="1">
            <a:off x="4465021" y="4899402"/>
            <a:ext cx="87539" cy="364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3756A6D-AD41-49F1-AB1A-3F8362F8E34F}"/>
              </a:ext>
            </a:extLst>
          </p:cNvPr>
          <p:cNvCxnSpPr>
            <a:cxnSpLocks/>
          </p:cNvCxnSpPr>
          <p:nvPr/>
        </p:nvCxnSpPr>
        <p:spPr>
          <a:xfrm flipH="1">
            <a:off x="4342349" y="5250217"/>
            <a:ext cx="128013" cy="1575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5F021E9-BC82-4156-B3C1-7221C7A3ECC4}"/>
              </a:ext>
            </a:extLst>
          </p:cNvPr>
          <p:cNvCxnSpPr>
            <a:cxnSpLocks/>
          </p:cNvCxnSpPr>
          <p:nvPr/>
        </p:nvCxnSpPr>
        <p:spPr>
          <a:xfrm>
            <a:off x="4471097" y="5256792"/>
            <a:ext cx="23582" cy="1744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75C10FC-D1DF-4FAD-AB5F-E66BAA14F5FF}"/>
              </a:ext>
            </a:extLst>
          </p:cNvPr>
          <p:cNvCxnSpPr>
            <a:cxnSpLocks/>
          </p:cNvCxnSpPr>
          <p:nvPr/>
        </p:nvCxnSpPr>
        <p:spPr>
          <a:xfrm>
            <a:off x="4734274" y="4896927"/>
            <a:ext cx="115538" cy="38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ADBBB22-240E-4C5B-BCB0-AE7A24663A45}"/>
              </a:ext>
            </a:extLst>
          </p:cNvPr>
          <p:cNvCxnSpPr>
            <a:cxnSpLocks/>
          </p:cNvCxnSpPr>
          <p:nvPr/>
        </p:nvCxnSpPr>
        <p:spPr>
          <a:xfrm>
            <a:off x="4845165" y="5285454"/>
            <a:ext cx="133395" cy="145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E337CB2-27A7-4E9B-B780-88868688606A}"/>
              </a:ext>
            </a:extLst>
          </p:cNvPr>
          <p:cNvCxnSpPr>
            <a:cxnSpLocks/>
          </p:cNvCxnSpPr>
          <p:nvPr/>
        </p:nvCxnSpPr>
        <p:spPr>
          <a:xfrm flipH="1">
            <a:off x="4797863" y="5284169"/>
            <a:ext cx="51949" cy="1329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8C63D37-5A08-40A9-BCD4-F83018172AF5}"/>
              </a:ext>
            </a:extLst>
          </p:cNvPr>
          <p:cNvCxnSpPr>
            <a:cxnSpLocks/>
          </p:cNvCxnSpPr>
          <p:nvPr/>
        </p:nvCxnSpPr>
        <p:spPr>
          <a:xfrm flipH="1">
            <a:off x="7021885" y="4947896"/>
            <a:ext cx="87539" cy="364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50BD8CE-E0AB-4FA7-A58F-8F8F4B9B9913}"/>
              </a:ext>
            </a:extLst>
          </p:cNvPr>
          <p:cNvCxnSpPr>
            <a:cxnSpLocks/>
          </p:cNvCxnSpPr>
          <p:nvPr/>
        </p:nvCxnSpPr>
        <p:spPr>
          <a:xfrm flipH="1">
            <a:off x="6899213" y="5298711"/>
            <a:ext cx="128013" cy="1575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F5DD24E-36A8-425E-AAB8-3DE48516A4D2}"/>
              </a:ext>
            </a:extLst>
          </p:cNvPr>
          <p:cNvCxnSpPr>
            <a:cxnSpLocks/>
          </p:cNvCxnSpPr>
          <p:nvPr/>
        </p:nvCxnSpPr>
        <p:spPr>
          <a:xfrm>
            <a:off x="7027961" y="5305286"/>
            <a:ext cx="23582" cy="1744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2D84F90-1973-4FE7-B842-45A9E3D3E473}"/>
              </a:ext>
            </a:extLst>
          </p:cNvPr>
          <p:cNvCxnSpPr>
            <a:cxnSpLocks/>
          </p:cNvCxnSpPr>
          <p:nvPr/>
        </p:nvCxnSpPr>
        <p:spPr>
          <a:xfrm>
            <a:off x="7291138" y="4945421"/>
            <a:ext cx="115538" cy="38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1B0B6AE-3F23-4B96-BC74-19231E15A896}"/>
              </a:ext>
            </a:extLst>
          </p:cNvPr>
          <p:cNvCxnSpPr>
            <a:cxnSpLocks/>
          </p:cNvCxnSpPr>
          <p:nvPr/>
        </p:nvCxnSpPr>
        <p:spPr>
          <a:xfrm>
            <a:off x="7396969" y="5304556"/>
            <a:ext cx="133395" cy="145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022B5D2-FCE0-4E3D-8850-B3C45A0C3E90}"/>
              </a:ext>
            </a:extLst>
          </p:cNvPr>
          <p:cNvCxnSpPr>
            <a:cxnSpLocks/>
          </p:cNvCxnSpPr>
          <p:nvPr/>
        </p:nvCxnSpPr>
        <p:spPr>
          <a:xfrm flipH="1">
            <a:off x="7354727" y="5332663"/>
            <a:ext cx="51949" cy="1329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FD4A26F2-58C1-4B28-BFE6-76163707A4FC}"/>
              </a:ext>
            </a:extLst>
          </p:cNvPr>
          <p:cNvSpPr/>
          <p:nvPr/>
        </p:nvSpPr>
        <p:spPr>
          <a:xfrm>
            <a:off x="6821543" y="5409992"/>
            <a:ext cx="108940" cy="111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3D82B02-C792-4212-92D3-34CA9C7CB9BC}"/>
              </a:ext>
            </a:extLst>
          </p:cNvPr>
          <p:cNvSpPr/>
          <p:nvPr/>
        </p:nvSpPr>
        <p:spPr>
          <a:xfrm>
            <a:off x="7475625" y="5407743"/>
            <a:ext cx="108940" cy="111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79BE51-62B9-4833-8F7E-313F1499C50A}"/>
              </a:ext>
            </a:extLst>
          </p:cNvPr>
          <p:cNvSpPr/>
          <p:nvPr/>
        </p:nvSpPr>
        <p:spPr>
          <a:xfrm>
            <a:off x="6980813" y="5440485"/>
            <a:ext cx="108940" cy="111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D9AAA1C6-84CA-42E4-9BBD-B778C6D1F5EE}"/>
              </a:ext>
            </a:extLst>
          </p:cNvPr>
          <p:cNvSpPr/>
          <p:nvPr/>
        </p:nvSpPr>
        <p:spPr>
          <a:xfrm>
            <a:off x="7283755" y="5449607"/>
            <a:ext cx="108940" cy="111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6B5F8D00-C87F-4878-9195-78E66E4B87FF}"/>
              </a:ext>
            </a:extLst>
          </p:cNvPr>
          <p:cNvSpPr/>
          <p:nvPr/>
        </p:nvSpPr>
        <p:spPr>
          <a:xfrm>
            <a:off x="6914718" y="5290309"/>
            <a:ext cx="108940" cy="111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760A3015-3CEB-48EA-A671-CF18C172A070}"/>
              </a:ext>
            </a:extLst>
          </p:cNvPr>
          <p:cNvSpPr/>
          <p:nvPr/>
        </p:nvSpPr>
        <p:spPr>
          <a:xfrm>
            <a:off x="7314316" y="5330461"/>
            <a:ext cx="108940" cy="111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3A2545C-CFC1-4D92-A041-E69BA553C3ED}"/>
              </a:ext>
            </a:extLst>
          </p:cNvPr>
          <p:cNvSpPr txBox="1"/>
          <p:nvPr/>
        </p:nvSpPr>
        <p:spPr>
          <a:xfrm>
            <a:off x="1247212" y="3861048"/>
            <a:ext cx="375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Compression de la cage jusqu’à </a:t>
            </a:r>
            <a:r>
              <a:rPr lang="fr-FR" dirty="0" err="1">
                <a:solidFill>
                  <a:srgbClr val="FFFF00"/>
                </a:solidFill>
              </a:rPr>
              <a:t>Vr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9A3FB9A-B906-4371-B281-52BA1C0B8795}"/>
              </a:ext>
            </a:extLst>
          </p:cNvPr>
          <p:cNvSpPr txBox="1"/>
          <p:nvPr/>
        </p:nvSpPr>
        <p:spPr>
          <a:xfrm>
            <a:off x="6664394" y="3878278"/>
            <a:ext cx="10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Après </a:t>
            </a:r>
            <a:r>
              <a:rPr lang="fr-FR" dirty="0" err="1">
                <a:solidFill>
                  <a:srgbClr val="FFFF00"/>
                </a:solidFill>
              </a:rPr>
              <a:t>Vr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539552" y="692696"/>
            <a:ext cx="7704137" cy="5324535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a. Zone des 30m &amp; Bloodshift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Cette zone constitue un important palier dans la progression en profondeur. Parfois le tout premier palier pour certains apnéistes qui progressent rapidement. (Sensation d’écrasement, d’aspiration, de plus d’air, d’inconfort)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Le bloodshift soumet la zone pulmonaire à des contraintes mécaniques, et l’expose à des risques. La pratique doit être assurée et sereine. ( Virage calme, gestes lents et mesurés)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Attention, le </a:t>
            </a:r>
            <a:r>
              <a:rPr lang="fr-FR" sz="2400" dirty="0" err="1">
                <a:solidFill>
                  <a:srgbClr val="A6DEF2"/>
                </a:solidFill>
                <a:latin typeface="Calibri" pitchFamily="34" charset="0"/>
              </a:rPr>
              <a:t>Vr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 peut être atteint (bien) </a:t>
            </a:r>
            <a:r>
              <a:rPr lang="fr-FR" sz="2400" dirty="0">
                <a:solidFill>
                  <a:srgbClr val="FFFF00"/>
                </a:solidFill>
                <a:latin typeface="Calibri" pitchFamily="34" charset="0"/>
              </a:rPr>
              <a:t>avant 30 m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 ! </a:t>
            </a: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D00D624-105A-4D55-AEEE-7ACE314E0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671FD37-F6CE-4346-841F-E6B22EA2B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A7056CC-FF37-4EA1-AE0F-FC7E0C331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0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468312" y="1150499"/>
            <a:ext cx="7704137" cy="4585871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a. Zone des 30m &amp; Bloodshift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L’annulation du bloodshift à la remontée est beaucoup plus lente que son installation à la descente.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Possibilité d’arriver en surface avec du sang non évacué des capillaires =&gt; Attention à la surpression, facteur d’OAP.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Le bloodshift n’est pas une chose à éviter, encore moins un accident. C’est un mécanisme d’adaptation du corps, qu’il faut découvrir progressivement. 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D00D624-105A-4D55-AEEE-7ACE314E0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671FD37-F6CE-4346-841F-E6B22EA2B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A7056CC-FF37-4EA1-AE0F-FC7E0C331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84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650" y="1889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Plan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468313" y="1014983"/>
            <a:ext cx="7992119" cy="5078313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solidFill>
                  <a:srgbClr val="A6DEF2"/>
                </a:solidFill>
                <a:latin typeface="Calibri" pitchFamily="34" charset="0"/>
                <a:cs typeface="+mn-cs"/>
              </a:rPr>
              <a:t>1) Disciplines simples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a. Le poids constant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b. L’immersion libre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c. Profil d’une descente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d. Les critères de progression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e. Les facteurs de performance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solidFill>
                  <a:srgbClr val="A6DEF2"/>
                </a:solidFill>
                <a:latin typeface="Calibri" pitchFamily="34" charset="0"/>
                <a:cs typeface="+mn-cs"/>
              </a:rPr>
              <a:t>2) Disciplines assistées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a. Le poids variable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b. Le no-</a:t>
            </a:r>
            <a:r>
              <a:rPr lang="fr-FR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limit</a:t>
            </a: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c. La gueuse : outil de progression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solidFill>
                  <a:srgbClr val="A6DEF2"/>
                </a:solidFill>
                <a:latin typeface="Calibri" pitchFamily="34" charset="0"/>
              </a:rPr>
              <a:t>3) La physio profonde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a. Zone des 30m &amp; bloodshift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b. Volume résiduel &amp; compensation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c. Accidents de décompression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d. Narcose en apnée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solidFill>
                  <a:srgbClr val="A6DEF2"/>
                </a:solidFill>
                <a:latin typeface="Calibri" pitchFamily="34" charset="0"/>
              </a:rPr>
              <a:t>4) La Compétition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a. Généralités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b. Une journée type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c. La sécu en profondeur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solidFill>
                  <a:srgbClr val="A6DEF2"/>
                </a:solidFill>
                <a:latin typeface="Calibri" pitchFamily="34" charset="0"/>
              </a:rPr>
              <a:t>5) Séances d’entraînement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   Quelques profils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3314" name="Picture 2" descr="http://apnealp.fr/gal/cache/2008_K_%2B11%252612%2BOctobre%2B-%2BStage%2Bfinal%2BMEF1_Partie%2B2_p_0003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44" y="3645024"/>
            <a:ext cx="2659756" cy="18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C10DFDFB-5C12-4895-B230-6E4D9E4818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697A98C-AA2E-4E06-BC9C-E35245794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68C9C0B-600E-4ADD-908F-34AE5EF27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5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693738" y="1271716"/>
            <a:ext cx="7704137" cy="483209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b. Volume résiduel &amp; </a:t>
            </a:r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Mouthfill</a:t>
            </a:r>
            <a:endParaRPr lang="fr-FR" sz="28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A l’approche du volume résiduel, l’air devient de plus en plus difficile à utiliser pour la compensation. Le seul fait de pousser l’air (comme lors d’une expiration) vers les oreilles  peut devenir insuffisant à la compensation.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L’apnéiste peut alors donner des à-coups avec le diaphragme / les accessoires expiratoires pour ramener de l’air dans la cavité bucco-nasale, et le pousser vers les oreilles.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Une autre solution pour les profondeur plus importantes consiste à enfermer une partie de l’air inspiré au départ dans la bouche. C’est le </a:t>
            </a:r>
            <a:r>
              <a:rPr lang="fr-FR" sz="2000" i="1" dirty="0" err="1">
                <a:solidFill>
                  <a:schemeClr val="bg1"/>
                </a:solidFill>
                <a:latin typeface="Calibri" pitchFamily="34" charset="0"/>
              </a:rPr>
              <a:t>mouthfill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. Cet air est alors plus facilement utilisable en grande profondeur pour compenser les oreilles. (Glotte fermée)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09CA5F-597A-4EB1-9954-D2E78C8E49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174C388-E7BC-4D83-BF0B-496FBB957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2D9F48B-7C34-4CAD-8C62-5559C5017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0F0FD4-321C-4A99-8DF3-D067327DDE82}"/>
              </a:ext>
            </a:extLst>
          </p:cNvPr>
          <p:cNvSpPr txBox="1"/>
          <p:nvPr/>
        </p:nvSpPr>
        <p:spPr>
          <a:xfrm>
            <a:off x="468312" y="1889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3) La physio profonde</a:t>
            </a:r>
          </a:p>
        </p:txBody>
      </p:sp>
    </p:spTree>
    <p:extLst>
      <p:ext uri="{BB962C8B-B14F-4D97-AF65-F5344CB8AC3E}">
        <p14:creationId xmlns:p14="http://schemas.microsoft.com/office/powerpoint/2010/main" val="9125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2985433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b. Volume résiduel &amp; </a:t>
            </a:r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Mouthfill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( Suite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Une bonne compréhension du voile du palais et de la glotte et nécessaire pour réaliser une compensation en utilisant le </a:t>
            </a:r>
            <a:r>
              <a:rPr lang="fr-FR" sz="2000" dirty="0" err="1">
                <a:solidFill>
                  <a:srgbClr val="A6DEF2"/>
                </a:solidFill>
                <a:latin typeface="Calibri" pitchFamily="34" charset="0"/>
              </a:rPr>
              <a:t>mouthfill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C’est un travail technique qui peut être bloquant. Attention à la voie de garage. La progression est tout à fait possible sans technique avancée.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</p:txBody>
      </p:sp>
      <p:pic>
        <p:nvPicPr>
          <p:cNvPr id="16386" name="Picture 2" descr="http://apnealp.fr/gal/cache/2008_I_%2B27%2BSeptembre%2B-%2BCIPA%2BNice_Constant_p_0002.jpg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34" y="3717032"/>
            <a:ext cx="3659932" cy="25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D2C79D-5E25-4DBD-A898-7CDD6E6EBC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A4EA511-5062-4467-B98C-223BE542C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4C51B8C-8E1F-4A02-A462-561B88941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1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4955203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c. Accidents de décompression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Deux critères interviennent dans le risque d’ADD en apnée: la profondeur et les répétitions des apnées.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En chasse : la répétition des descentes est importante.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En grande profondeur ( &gt; 60 m ) il est conseillé de se désaturer à l’oxygène.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Il existe des tables de décompression pour la pratique de l’apnée.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AC0D14-4490-4375-9AB7-11FEF3809B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E793090-FEB4-4BAF-850B-03C77A37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5317AFA-147C-48DE-B9DB-5599329C8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9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03215"/>
              </p:ext>
            </p:extLst>
          </p:nvPr>
        </p:nvGraphicFramePr>
        <p:xfrm>
          <a:off x="900395" y="129206"/>
          <a:ext cx="7128790" cy="6108106"/>
        </p:xfrm>
        <a:graphic>
          <a:graphicData uri="http://schemas.openxmlformats.org/drawingml/2006/table">
            <a:tbl>
              <a:tblPr/>
              <a:tblGrid>
                <a:gridCol w="101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0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70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7024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Prof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4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Temps</a:t>
                      </a:r>
                    </a:p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D’apnée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4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4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30min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1h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6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B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6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1h30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8B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4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B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2h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4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4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3h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4h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6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6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5h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4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6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10h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15 m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A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2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6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2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6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6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2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6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2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2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2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6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20 m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6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6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6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6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4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44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6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E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4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E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8E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E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E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25 m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2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4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6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66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2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2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3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4D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6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A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66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66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66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66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4A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8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A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A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A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8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30 m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F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1 mn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59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F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38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8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88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8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4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3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6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6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F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B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F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F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0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9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4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6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6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86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6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6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F6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B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6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8B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B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1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A7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9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9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0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35 m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F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F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8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1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1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B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1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D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26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D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24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0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0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0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9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8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D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8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B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8C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B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1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B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1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1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D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D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D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8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9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89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9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B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B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B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4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66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8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40 m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2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 dirty="0">
                          <a:effectLst/>
                        </a:rPr>
                        <a:t>1 mn</a:t>
                      </a:r>
                      <a:endParaRPr lang="fr-FR" sz="1200" dirty="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6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45 m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8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D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98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50 m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1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2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35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3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13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2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C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11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E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10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9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8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4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b="1">
                          <a:effectLst/>
                        </a:rPr>
                        <a:t>3 mn</a:t>
                      </a:r>
                      <a:endParaRPr lang="fr-FR" sz="1200">
                        <a:effectLst/>
                      </a:endParaRP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1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12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00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7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F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6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6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B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3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4</a:t>
                      </a:r>
                    </a:p>
                  </a:txBody>
                  <a:tcPr marL="38382" marR="38382" marT="15353" marB="15353">
                    <a:lnL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2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6038" y="153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F3682E0F-0827-4E26-BE4C-CD64F08D6F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3CDA4EA-BCB0-48B7-A3D4-82B5A1EA9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52B800E-335A-48FB-AE60-307A3E2D1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78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5324535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d. La narcose en apnée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Phénomène lié à la saturation d’azote dans le sang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Mécanisme mal connu, influence de l’azote au niveau des membranes cellulaires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Entraine des troubles sur le fonctionnement du système nerveux. (Perception sensorielle / du temps, altération du jugement, émotions ++ …)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En général &gt; 60m en apnée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Réversible rapidement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AC0D14-4490-4375-9AB7-11FEF3809B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E793090-FEB4-4BAF-850B-03C77A37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5317AFA-147C-48DE-B9DB-5599329C8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0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8312" y="1889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4) La compétition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468312" y="1150499"/>
            <a:ext cx="7704137" cy="5016758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a.  Généralités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La compétition en profondeur offre des conditions optimales matérielles et pour réaliser des perfs.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Les grands principes peuvent s’appliquer pour des apnéistes ayant une pratique loisir.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En règle générale, les grosses compétitions internationales se déroulent sur plusieurs jours : Echauffements et prises de perfs des différentes disciplines.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Il n’existe pas de compétition de VWT &amp; No-Limit.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29E6CB4-CB99-4097-B37C-8480FD414E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F7D164C-F0C7-492A-9904-8D7170D5D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B89D127-1612-442F-A165-FB45A41E0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6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5139869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b.  Une journée type 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( ex : championnat du monde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Levé en fonction des horaires attribués pour l’entrainement ou le passage en épreuve.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Petit déjeuner très léger : quelques sucres, mais le moins de consistance possible. (Eviter trop de liquide / fluidité du sang / OAP)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Etirements, yoga, concentration, visualisation jusqu’à l’heure de s’équiper et de rejoindre la zone de compétition.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Echauffement en apnée : très court en général. 0, 1 ou 2 descentes qui valident les sensations.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Passage en zone officielle : 1 seule apnée.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</p:txBody>
      </p:sp>
      <p:pic>
        <p:nvPicPr>
          <p:cNvPr id="7" name="Picture 4" descr="C:\Users\Phil\Desktop\Photos et Videos\Grèce\olympus_4\P924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13318"/>
            <a:ext cx="2274939" cy="17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8E00229-EC3E-44E4-8928-060858C981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9D068BB-D0C0-4B1D-B22E-1AC58F6D9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B0F38D4-7913-4042-B93A-CA8272351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8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3600986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c.  La sécurité en compétition de profondeur</a:t>
            </a:r>
            <a:endParaRPr lang="fr-FR" sz="20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Longe obligatoire. Testée au préalable ( résistance,  </a:t>
            </a:r>
            <a:r>
              <a:rPr lang="fr-FR" sz="2000" dirty="0" err="1">
                <a:solidFill>
                  <a:srgbClr val="A6DEF2"/>
                </a:solidFill>
                <a:latin typeface="Calibri" pitchFamily="34" charset="0"/>
              </a:rPr>
              <a:t>largabilité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 . . .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2-3 apnéistes de sécurité : 1 à 10-15m et 1 à 25-30m.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	(+1 profond sur grosses compétitions, 35m scooter)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Oxygène pour la décompression disponible.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Plateforme flottante ou gros bateau en zone de plongée avec contre-poids.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5527"/>
            <a:ext cx="2762719" cy="170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C4640B-B9AF-4CEB-B0EB-9F44B2EA1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FC35EBBA-C01D-46DD-B2B8-2953B5219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1B11743-D080-4F30-99A8-66E4B4A3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069D29-C997-44CE-86B6-7126CBED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89" y="4019073"/>
            <a:ext cx="3800111" cy="28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8312" y="1889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5) Séances d’entrainement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468312" y="1150499"/>
            <a:ext cx="7704137" cy="4708981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Quelques profils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1 ) Accès profondeur, valider un « bon » 25m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Nombre d’apnées par séance illimité.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Insister sur le travail de la chute libre. Il serait impensable (et dangereux) d’aller au delà de 25m en palmant (ou ondulant) continuellement.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Travail sur la régularité du temps d’apnée. Les phases décrites en 1) doivent être identifiées et ressenties. 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97A8075A-062E-4242-91B9-01B85D2DD2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E75C1CE-D7F9-457C-B104-F9247FF8D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8F572DF-4F17-4F65-BDFC-8BBAC1F1E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7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539552" y="476671"/>
            <a:ext cx="7704137" cy="575542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2 ) Perfectionnement profondeur,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	progression 25 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 40 m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Nombre d’apnées par séance limité. Au bout de quelques apnées à 30m, la fatigue s’installe rapidement.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La préparation de l’apnée doit être efficace en raison du nombre réduit d’ « occasions ».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Travailler le gainage lors de la chute libre : optimisation de la descente.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La compensation évolue : problématiques du volume résiduel à comprendre en théorie, puis à attaquer en pratique. 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</a:t>
            </a: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E7C9BCE-9FBE-40E2-B1A7-34D2C2B107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F8C2323-7068-48E6-812D-9C3B86517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5234747-A047-425B-8C16-CD500CFDC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6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8312" y="1889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1) Disciplines simples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468312" y="1150499"/>
            <a:ext cx="7704137" cy="2246769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a. Le poids constant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Descente avec palmes ou monopalme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Même lestage au départ et à l’arrivée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Abréviation : </a:t>
            </a:r>
            <a:r>
              <a:rPr lang="fr-FR" sz="2800" dirty="0">
                <a:solidFill>
                  <a:srgbClr val="FFFF00"/>
                </a:solidFill>
                <a:latin typeface="Calibri" pitchFamily="34" charset="0"/>
                <a:cs typeface="+mn-cs"/>
              </a:rPr>
              <a:t>CWT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( Constant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Weight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)</a:t>
            </a: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http://apnealp.fr/gal/cache/2010_O_%2B6%25267%2BNovembre%2B-%2BSortie%2BMarseille_GreG%2B1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1" y="3873896"/>
            <a:ext cx="1622601" cy="24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nealp.fr/gal/cache/2009_I_%2B16%252617%2BMai%2B-%2BMarseille_Constant_p_0052.jpg.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233165"/>
            <a:ext cx="2448321" cy="17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nealp.fr/gal/image.php?twg_album=2008%2FI_+27+Septembre+-+CIPA+Nice%2FConstant&amp;twg_type=small&amp;twg_show=p_0016.jpg&amp;twg_rot=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3165"/>
            <a:ext cx="2448322" cy="17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D8A051E5-C3CF-482B-B1FB-EE6B989545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41BC8FC-DE15-49EC-B8A2-E2B0F6187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919E270-430C-4C09-89C7-D5FE876EF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539552" y="476671"/>
            <a:ext cx="8147248" cy="3724096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3 ) Expertise profondeur,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	progression 40 m 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  <a:sym typeface="Wingdings" pitchFamily="2" charset="2"/>
              </a:rPr>
              <a:t> . . .</a:t>
            </a:r>
            <a:endParaRPr lang="fr-FR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Nombre d’apnées par séance : 1 ou 2.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	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(hors travail spécifique)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2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Le travail devient personnel, ciblé et inscrit dans la saison.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Techniques avancées à explorer : visualisation, </a:t>
            </a:r>
            <a:r>
              <a:rPr lang="fr-FR" sz="24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auto-hypnose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, + </a:t>
            </a:r>
            <a:r>
              <a:rPr lang="fr-FR" sz="2400" dirty="0">
                <a:solidFill>
                  <a:srgbClr val="FFFF00"/>
                </a:solidFill>
                <a:latin typeface="Calibri" pitchFamily="34" charset="0"/>
                <a:cs typeface="+mn-cs"/>
              </a:rPr>
              <a:t>partage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…</a:t>
            </a:r>
          </a:p>
        </p:txBody>
      </p:sp>
      <p:pic>
        <p:nvPicPr>
          <p:cNvPr id="23554" name="Picture 2" descr="http://apnealp.fr/gal/cache/2008_G_%2B24%252625%2BMai%2B-%2BMarseille_Autres_p_0015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694072" cy="18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D3497F9-17CE-4BD7-8DB7-1EF630D67B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EA0F754-8A1D-4888-A4CF-711133B28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6E36CE5-840F-4F70-A853-01E816D32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2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607320" y="5301208"/>
            <a:ext cx="79293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FFFF00"/>
                </a:solidFill>
                <a:latin typeface="Calibri"/>
              </a:rPr>
              <a:t>Merci pour votre attention !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D9DD04-F472-438C-8CAA-B5F8FB614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DD926A-6757-4574-8AD5-70ED04620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1BDDA7-D120-4D97-A619-108523C74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4F4A36-17B7-4286-BE61-080B0E67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6" y="619321"/>
            <a:ext cx="8388424" cy="4079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1"/>
          <p:cNvSpPr txBox="1"/>
          <p:nvPr/>
        </p:nvSpPr>
        <p:spPr>
          <a:xfrm>
            <a:off x="438946" y="404664"/>
            <a:ext cx="7704137" cy="483209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Records actuels : (04 / 2020)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Alexey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Molchanov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</a:t>
            </a:r>
            <a:r>
              <a:rPr lang="fr-FR" sz="2800">
                <a:solidFill>
                  <a:srgbClr val="A6DEF2"/>
                </a:solidFill>
                <a:latin typeface="Calibri" pitchFamily="34" charset="0"/>
                <a:cs typeface="+mn-cs"/>
              </a:rPr>
              <a:t>:  125m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(vs 2012 + 6)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Alessia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Zecchini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: 113m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(vs 2012 + 6)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Peut aussi se pratiquer sans palmes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Abréviation:  </a:t>
            </a:r>
            <a:r>
              <a:rPr lang="fr-FR" sz="2400" dirty="0">
                <a:solidFill>
                  <a:srgbClr val="FFFF00"/>
                </a:solidFill>
                <a:latin typeface="Calibri" pitchFamily="34" charset="0"/>
              </a:rPr>
              <a:t>CNF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 ( Constant No Fins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William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  <a:cs typeface="+mn-cs"/>
              </a:rPr>
              <a:t>Trubridge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: 102m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  <a:cs typeface="+mn-cs"/>
              </a:rPr>
              <a:t>(vs 2012 + 1)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Alessia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</a:rPr>
              <a:t>Zecchini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: 73m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(vs 2012 + 11) </a:t>
            </a: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http://www.explorersweb.com/sitemedia/images/20091203x1trubridgeascent_libe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9453"/>
            <a:ext cx="2590817" cy="36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ADF3ECB-E868-4E03-86D9-C285B8735B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595AD82-1956-4949-85A2-44BD0538E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4BC8CE7-2D3B-4172-9BD1-35F9ABE3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0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480556" y="332656"/>
            <a:ext cx="7704137" cy="2985433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b. L’immersion libre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Descente  et remontée en se tractant sur le câble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Pas d’aide à la propulsion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Abréviation : </a:t>
            </a:r>
            <a:r>
              <a:rPr lang="fr-FR" sz="2800" dirty="0">
                <a:solidFill>
                  <a:srgbClr val="FFFF00"/>
                </a:solidFill>
                <a:latin typeface="Calibri" pitchFamily="34" charset="0"/>
              </a:rPr>
              <a:t>FIM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 ( Free Immersion )</a:t>
            </a: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074" name="Picture 2" descr="http://apnealp.fr/gal/cache/2008_I_%2B27%2BSeptembre%2B-%2BCIPA%2BNice_Constant_p_0013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6944"/>
            <a:ext cx="2952328" cy="20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pnealp.fr/gal/cache/2008_I_%2B27%2BSeptembre%2B-%2BCIPA%2BNice_Constant_p_0014.jpg.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3" y="3645024"/>
            <a:ext cx="2955066" cy="20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pnealp.fr/gal/cache/2008_K_%2B11%252612%2BOctobre%2B-%2BStage%2Bfinal%2BMEF1_Partie%2B2_p_0005.jpg.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92" y="3645024"/>
            <a:ext cx="2955065" cy="20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E2E8CA9-5A19-469F-BBB7-D702F1A65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EC325C1-45AC-4AE6-9092-05DE9259F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B31A9D3-2797-417C-9430-29B4D0B27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4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1815882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Records actuels : (04 / 2020)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Alexey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</a:rPr>
              <a:t>Molchanov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 </a:t>
            </a:r>
            <a:r>
              <a:rPr lang="fr-FR" sz="2800">
                <a:solidFill>
                  <a:srgbClr val="A6DEF2"/>
                </a:solidFill>
                <a:latin typeface="Calibri" pitchFamily="34" charset="0"/>
              </a:rPr>
              <a:t>: 125m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(vs 2012 + 9)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srgbClr val="A6DEF2"/>
                </a:solidFill>
                <a:latin typeface="Calibri" pitchFamily="34" charset="0"/>
              </a:rPr>
              <a:t>Alessia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</a:t>
            </a:r>
            <a:r>
              <a:rPr lang="fr-FR" sz="2800" dirty="0" err="1">
                <a:solidFill>
                  <a:srgbClr val="A6DEF2"/>
                </a:solidFill>
                <a:latin typeface="Calibri" pitchFamily="34" charset="0"/>
              </a:rPr>
              <a:t>Zecchini</a:t>
            </a:r>
            <a:r>
              <a:rPr lang="fr-FR" sz="2800" dirty="0">
                <a:solidFill>
                  <a:srgbClr val="A6DEF2"/>
                </a:solidFill>
                <a:latin typeface="Calibri" pitchFamily="34" charset="0"/>
                <a:cs typeface="+mn-cs"/>
              </a:rPr>
              <a:t> : 98m </a:t>
            </a:r>
            <a:r>
              <a:rPr lang="fr-FR" dirty="0">
                <a:solidFill>
                  <a:srgbClr val="A6DEF2"/>
                </a:solidFill>
                <a:latin typeface="Calibri" pitchFamily="34" charset="0"/>
              </a:rPr>
              <a:t>(vs 2012 + 10) </a:t>
            </a:r>
            <a:endParaRPr lang="fr-FR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8" name="Picture 2" descr="http://apnealp.fr/gal/cache/2008_K_+11%252612+Octobre+-+Stage+final+MEF1_Partie+2_p_0007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2" y="3068960"/>
            <a:ext cx="3002982" cy="21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pnealp.fr/gal/cache/2008_K_+11%252612+Octobre+-+Stage+final+MEF1_Partie+2_p_0010.jpg.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72" y="3071996"/>
            <a:ext cx="2998652" cy="21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pnealp.fr/gal/cache/2008_K_+11%252612+Octobre+-+Stage+final+MEF1_Partie+2_p_0017.jpg.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90" y="3068960"/>
            <a:ext cx="3002982" cy="21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61A112-4E46-41C1-B8A6-59C22069BE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F87C4920-D58F-4585-A266-673D9DEE1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78FC849-D298-4D59-A147-5E413906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480556" y="332656"/>
            <a:ext cx="7704137" cy="3046988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+mn-cs"/>
              </a:rPr>
              <a:t>c. Profil d’une descente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1 – Phase propulsive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2 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– Chute libre ( </a:t>
            </a:r>
            <a:r>
              <a:rPr lang="fr-FR" sz="2400" dirty="0" err="1">
                <a:solidFill>
                  <a:srgbClr val="A6DEF2"/>
                </a:solidFill>
                <a:latin typeface="Calibri" pitchFamily="34" charset="0"/>
              </a:rPr>
              <a:t>FreeFall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3 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– 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Virage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4 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– Phase propulsive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5 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– Flottaison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  <a:cs typeface="+mn-cs"/>
              </a:rPr>
              <a:t>6 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– Sortie &amp; Protocole</a:t>
            </a: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192688" cy="26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411760" y="4005066"/>
            <a:ext cx="0" cy="19193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157859" y="5672281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19872" y="5661248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716016" y="5373218"/>
            <a:ext cx="0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44008" y="5672281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7164288" y="3868640"/>
            <a:ext cx="0" cy="20086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156176" y="5672281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36296" y="5661250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7524328" y="3580608"/>
            <a:ext cx="0" cy="20806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454056" y="5661249"/>
            <a:ext cx="1440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CE0064D5-3F54-4012-9772-76248B604C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541B3C6-F3EF-45BD-82C0-FC46C3AF1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ED1BA60-DEF5-42C4-A020-6E82A96F7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1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  <p:bldP spid="22" grpId="0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4216539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Profil d’une descente ( Suite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Insister sur la phase de </a:t>
            </a:r>
            <a:r>
              <a:rPr lang="fr-FR" sz="2400" i="1" dirty="0">
                <a:solidFill>
                  <a:srgbClr val="A6DEF2"/>
                </a:solidFill>
                <a:latin typeface="Calibri" pitchFamily="34" charset="0"/>
              </a:rPr>
              <a:t>Free </a:t>
            </a:r>
            <a:r>
              <a:rPr lang="fr-FR" sz="2400" i="1" dirty="0" err="1">
                <a:solidFill>
                  <a:srgbClr val="A6DEF2"/>
                </a:solidFill>
                <a:latin typeface="Calibri" pitchFamily="34" charset="0"/>
              </a:rPr>
              <a:t>Falling</a:t>
            </a: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 : elle va conditionner le déroulement de l’apnée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Si le lestage est correct, la phase propulsive initiale n’excède guère 10-15m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rgbClr val="A6DEF2"/>
                </a:solidFill>
                <a:latin typeface="Calibri" pitchFamily="34" charset="0"/>
              </a:rPr>
              <a:t>La fin de la remontée doit se faire en profitant de la poussée d’Archimède : on sollicite moins les muscles dans cette zone à risque. ( &lt; 10 m )</a:t>
            </a:r>
          </a:p>
        </p:txBody>
      </p:sp>
      <p:pic>
        <p:nvPicPr>
          <p:cNvPr id="5122" name="Picture 2" descr="http://apnealp.fr/gal/cache/2008_I_%2B27%2BSeptembre%2B-%2BCIPA%2BNice_Constant_p_0007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0" y="4869160"/>
            <a:ext cx="2499078" cy="17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2B1BF2-8778-41C9-B0E9-F2FEDAC27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3CD4912-04C0-4F2E-A719-E0082EDD6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DD2BE84-C5FA-45B3-B0B8-7131C9B07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4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438946" y="404664"/>
            <a:ext cx="7704137" cy="4216539"/>
          </a:xfrm>
          <a:prstGeom prst="rect">
            <a:avLst/>
          </a:prstGeom>
          <a:solidFill>
            <a:srgbClr val="3366FF">
              <a:alpha val="6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d. Critères de progression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Hydrodynamisme lors de la descente : la sensation de vitesse est apaisante (apnée plus courte); la sensation de ne pas descendre est stressante. (apnée plus longue)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Répétition des acquis : Reproduire une profondeur va habituer le corps aux sensations. L’esprit sera de plus en plus serein au fur et à mesure des répétitions. ( « je l’ai déjà fait » . . . 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srgbClr val="A6DEF2"/>
              </a:solidFill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Ne pas visualiser les profondeurs comme des nombres en mètres, mais comme des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zones de sensations </a:t>
            </a:r>
            <a:r>
              <a:rPr lang="fr-FR" sz="2000" dirty="0">
                <a:solidFill>
                  <a:srgbClr val="A6DEF2"/>
                </a:solidFill>
                <a:latin typeface="Calibri" pitchFamily="34" charset="0"/>
              </a:rPr>
              <a:t>: Réduction de la «dépendance» aux instruments, levée de barrières psychologiques… </a:t>
            </a:r>
          </a:p>
        </p:txBody>
      </p:sp>
      <p:pic>
        <p:nvPicPr>
          <p:cNvPr id="7170" name="Picture 2" descr="http://apnealp.fr/gal/cache/2008_I_+27+Septembre+-+CIPA+Nice_Constant_p_0010.jpg.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16" y="4976857"/>
            <a:ext cx="2485741" cy="17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pnealp.fr/gal/cache/2008_I_+27+Septembre+-+CIPA+Nice_Constant_p_0018.jpg.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63" y="4976857"/>
            <a:ext cx="2485741" cy="17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D77844-A1C2-405C-9112-409DD37910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Formation AEEL - 2020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655EA0B-6BB2-4EAD-9B4F-F31CD36CB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www.apnealp.fr</a:t>
            </a:r>
          </a:p>
          <a:p>
            <a:pPr>
              <a:defRPr/>
            </a:pPr>
            <a:r>
              <a:rPr lang="fr-FR" sz="900"/>
              <a:t>Philippe Péan</a:t>
            </a:r>
            <a:endParaRPr lang="fr-FR" sz="9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36FA3AE-A2CE-452D-B0B6-2EA08FE6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CODEP 38 – CRA AURA - </a:t>
            </a:r>
            <a:fld id="{02EF01BA-B0D3-4034-944F-140A305F2CB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0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2668</Words>
  <Application>Microsoft Office PowerPoint</Application>
  <PresentationFormat>Affichage à l'écran (4:3)</PresentationFormat>
  <Paragraphs>589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</dc:creator>
  <cp:lastModifiedBy>Phil</cp:lastModifiedBy>
  <cp:revision>54</cp:revision>
  <dcterms:created xsi:type="dcterms:W3CDTF">2009-09-29T17:12:49Z</dcterms:created>
  <dcterms:modified xsi:type="dcterms:W3CDTF">2020-04-18T14:43:59Z</dcterms:modified>
</cp:coreProperties>
</file>